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5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23407-8967-47DD-8CDD-4E881E8C822E}" type="datetimeFigureOut">
              <a:rPr lang="en-US" smtClean="0"/>
              <a:t>11/14/2020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BB3B9-030E-4465-A8EF-E06EA623F1E7}" type="slidenum">
              <a:rPr lang="en-US" smtClean="0"/>
              <a:t>‹#›</a:t>
            </a:fld>
            <a:endParaRPr lang="en-US"/>
          </a:p>
        </p:txBody>
      </p:sp>
    </p:spTree>
    <p:extLst>
      <p:ext uri="{BB962C8B-B14F-4D97-AF65-F5344CB8AC3E}">
        <p14:creationId xmlns:p14="http://schemas.microsoft.com/office/powerpoint/2010/main" val="297850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Inequality refers to the state of an imbalance in size, circumstances, or extent of an event. In societies, inequalities manifest in various forms, such as differences in economic status, color and racial disparities, ethnicity, and religious beliefs. One group of people appears superior to the other. In sports and especially football, the case is not different; gender inequalities, racial and religious discriminations present the most prominent forms of inequalities. Robinson (2019) quotes that 70% of over 1600 players are of African American origin under the management of 29 whites out of 32 managers in the NFL. This allows the systematic oppression of players from club owners to the fans. Robinson adds that the predominantly wealthy white elites are the beneficiaries of the people of color's field performance.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4CBB3B9-030E-4465-A8EF-E06EA623F1E7}" type="slidenum">
              <a:rPr lang="en-US" smtClean="0"/>
              <a:t>2</a:t>
            </a:fld>
            <a:endParaRPr lang="en-US"/>
          </a:p>
        </p:txBody>
      </p:sp>
    </p:spTree>
    <p:extLst>
      <p:ext uri="{BB962C8B-B14F-4D97-AF65-F5344CB8AC3E}">
        <p14:creationId xmlns:p14="http://schemas.microsoft.com/office/powerpoint/2010/main" val="2829333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case study found out that the leading causes of these inequalities are salaries and wages, racial differences, and adverse gender stereotypes. The NFL player earns about 295000USD annually (Perry, 2009). This creates a gap in the living standard between the players. Rivalry for positions in the top leagues emerges due to attraction to the huge salaries. Women are given poor and low salaries and less known than their male athlete counterparts despite their efforts in promoting the sport.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Nevertheless, the NFL has very few women in the management sector. Worse, there are none of African American origins (Bloom, 2019). Reflecting on how the league hires, women are not given priority even though they form a larger percentage of the fans.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4CBB3B9-030E-4465-A8EF-E06EA623F1E7}" type="slidenum">
              <a:rPr lang="en-US" smtClean="0"/>
              <a:t>3</a:t>
            </a:fld>
            <a:endParaRPr lang="en-US"/>
          </a:p>
        </p:txBody>
      </p:sp>
    </p:spTree>
    <p:extLst>
      <p:ext uri="{BB962C8B-B14F-4D97-AF65-F5344CB8AC3E}">
        <p14:creationId xmlns:p14="http://schemas.microsoft.com/office/powerpoint/2010/main" val="3902656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individual and environmental factors such as leadership and management of a club or league play an essential role in shaping the socioeconomic inequalities. Players lose morale and continue playing due to discriminations in terms of age, gender, ethnicity, race, religion, or wealth. Being the most viewed sport in America, inequalities have severe repercussions on the general society (Watanabe et al., 2020). For instance, the death of the NFL player Gorge Floyd on racial discrimination, inequality, and police brutality led to a revolt in the entire country. This single incident had an impact on the 2020American presidential election results.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4CBB3B9-030E-4465-A8EF-E06EA623F1E7}" type="slidenum">
              <a:rPr lang="en-US" smtClean="0"/>
              <a:t>4</a:t>
            </a:fld>
            <a:endParaRPr lang="en-US"/>
          </a:p>
        </p:txBody>
      </p:sp>
    </p:spTree>
    <p:extLst>
      <p:ext uri="{BB962C8B-B14F-4D97-AF65-F5344CB8AC3E}">
        <p14:creationId xmlns:p14="http://schemas.microsoft.com/office/powerpoint/2010/main" val="332395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Case Examined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case by Robert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Klemko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of The Washington Post Magazine on ‘NFL GMs on racial inequality’ was examined. In his case, he talks about the path of footballers such as Colin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Kaepernick</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and Gorge Floyd toward the glory of American football. He examined the case of Floyd's death under the custody of police and concluded that racism is the leading dividing cause of the Americans. The racial discrimination of the African Americans and women in the National Football League is a significant setback in the league's prosperity and very disappointing at this age and era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Klemko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2020).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4CBB3B9-030E-4465-A8EF-E06EA623F1E7}" type="slidenum">
              <a:rPr lang="en-US" smtClean="0"/>
              <a:t>5</a:t>
            </a:fld>
            <a:endParaRPr lang="en-US"/>
          </a:p>
        </p:txBody>
      </p:sp>
    </p:spTree>
    <p:extLst>
      <p:ext uri="{BB962C8B-B14F-4D97-AF65-F5344CB8AC3E}">
        <p14:creationId xmlns:p14="http://schemas.microsoft.com/office/powerpoint/2010/main" val="1105180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bringing equality in the American sports community, the case study provides eye-opening shreds of evidence in the NFL that, when looked into and corrected, inequality may be eradicated. The case study has brought to players, coaches, fans, management, and other relevant players in the sports industry the impacts of inequality in sports arising from race, gender, and ethnicity, cultural, socioeconomic, and religious discriminations. As the study emphasizes the causes and impacts of inequalities, it also offers possible solutions to inequality. Generally, this research study creates awareness that despite the strict code of conduct the NFL has put to govern the behavior of players, coaches, and fans, there are plenty of loopholes that are used by other people to damage and undermine the NFL participants of specific race types and gender. The consequences of inequalities have been highlighted in the study and the possible solutions to the problems stated concerning the Sporting activity's key players.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4CBB3B9-030E-4465-A8EF-E06EA623F1E7}" type="slidenum">
              <a:rPr lang="en-US" smtClean="0"/>
              <a:t>6</a:t>
            </a:fld>
            <a:endParaRPr lang="en-US"/>
          </a:p>
        </p:txBody>
      </p:sp>
    </p:spTree>
    <p:extLst>
      <p:ext uri="{BB962C8B-B14F-4D97-AF65-F5344CB8AC3E}">
        <p14:creationId xmlns:p14="http://schemas.microsoft.com/office/powerpoint/2010/main" val="3638707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reduce and prevent cases of inequalities in the NFL, the team and the league management may consider the following solutions. Offering the team members with the same policies and social responsibilities. Consider hiring women in top management positions. Showing respect and considerations for all players as equals for coaches, players, fans, and management. Players and coaches must control their emotions while both inside and outside the field.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4CBB3B9-030E-4465-A8EF-E06EA623F1E7}" type="slidenum">
              <a:rPr lang="en-US" smtClean="0"/>
              <a:t>7</a:t>
            </a:fld>
            <a:endParaRPr lang="en-US"/>
          </a:p>
        </p:txBody>
      </p:sp>
    </p:spTree>
    <p:extLst>
      <p:ext uri="{BB962C8B-B14F-4D97-AF65-F5344CB8AC3E}">
        <p14:creationId xmlns:p14="http://schemas.microsoft.com/office/powerpoint/2010/main" val="905471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2748994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813312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1127895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93E4C1-1C08-42C1-9965-797CC3B3D07C}"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1821722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93E4C1-1C08-42C1-9965-797CC3B3D07C}" type="datetimeFigureOut">
              <a:rPr lang="en-US" smtClean="0"/>
              <a:t>11/14/2020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3962513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93E4C1-1C08-42C1-9965-797CC3B3D07C}" type="datetimeFigureOut">
              <a:rPr lang="en-US" smtClean="0"/>
              <a:t>11/14/2020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172899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93E4C1-1C08-42C1-9965-797CC3B3D07C}" type="datetimeFigureOut">
              <a:rPr lang="en-US" smtClean="0"/>
              <a:t>11/14/2020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777638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393E4C1-1C08-42C1-9965-797CC3B3D07C}"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4261361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393E4C1-1C08-42C1-9965-797CC3B3D07C}"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73659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393E4C1-1C08-42C1-9965-797CC3B3D07C}"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3915672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1946738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2037838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608755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2485184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686170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4223840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93E4C1-1C08-42C1-9965-797CC3B3D07C}"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D94B99-22B1-4220-A219-B74735D764F5}" type="slidenum">
              <a:rPr lang="en-US" smtClean="0"/>
              <a:t>‹#›</a:t>
            </a:fld>
            <a:endParaRPr lang="en-US"/>
          </a:p>
        </p:txBody>
      </p:sp>
    </p:spTree>
    <p:extLst>
      <p:ext uri="{BB962C8B-B14F-4D97-AF65-F5344CB8AC3E}">
        <p14:creationId xmlns:p14="http://schemas.microsoft.com/office/powerpoint/2010/main" val="271307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93E4C1-1C08-42C1-9965-797CC3B3D07C}" type="datetimeFigureOut">
              <a:rPr lang="en-US" smtClean="0"/>
              <a:t>11/14/2020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D94B99-22B1-4220-A219-B74735D764F5}" type="slidenum">
              <a:rPr lang="en-US" smtClean="0"/>
              <a:t>‹#›</a:t>
            </a:fld>
            <a:endParaRPr lang="en-US"/>
          </a:p>
        </p:txBody>
      </p:sp>
    </p:spTree>
    <p:extLst>
      <p:ext uri="{BB962C8B-B14F-4D97-AF65-F5344CB8AC3E}">
        <p14:creationId xmlns:p14="http://schemas.microsoft.com/office/powerpoint/2010/main" val="385386772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washingtonpost.com/sports/2020/06/22/nfl-gms-colin-kaepernick-racial-inequality-footballs-path-forward/" TargetMode="External"/><Relationship Id="rId2" Type="http://schemas.openxmlformats.org/officeDocument/2006/relationships/hyperlink" Target="https://www.sportingnews.com/us/nfl/news/nfl-roger-goodell-racial-gender-report-card-lisa-friel-jane-randel-rita-smith-cynthia-hogan-ray-rice-greg-hardy/23ilw4cmz1i81rldctts8d3vh" TargetMode="External"/><Relationship Id="rId1" Type="http://schemas.openxmlformats.org/officeDocument/2006/relationships/slideLayout" Target="../slideLayouts/slideLayout2.xml"/><Relationship Id="rId6" Type="http://schemas.openxmlformats.org/officeDocument/2006/relationships/hyperlink" Target="https://journals.plos.org/plosone/article?id=10.1371/journal.pone.0226938" TargetMode="External"/><Relationship Id="rId5" Type="http://schemas.openxmlformats.org/officeDocument/2006/relationships/hyperlink" Target="https://thesidelineobserver.com/2019/08/16/the-institutional-inequality-of-the-nfl/" TargetMode="External"/><Relationship Id="rId4" Type="http://schemas.openxmlformats.org/officeDocument/2006/relationships/hyperlink" Target="https://www.aei.org/economics/rising-income-inequality-and-the-nf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8680" y="246659"/>
            <a:ext cx="10629900" cy="3263304"/>
          </a:xfrm>
        </p:spPr>
        <p:txBody>
          <a:bodyPr>
            <a:normAutofit/>
          </a:bodyPr>
          <a:lstStyle/>
          <a:p>
            <a:pPr algn="ctr">
              <a:spcBef>
                <a:spcPts val="0"/>
              </a:spcBef>
            </a:pPr>
            <a:br>
              <a:rPr lang="en-US" sz="4000" dirty="0">
                <a:solidFill>
                  <a:srgbClr val="1B1B1B"/>
                </a:solidFill>
                <a:latin typeface="Times New Roman" panose="02020603050405020304" pitchFamily="18" charset="0"/>
                <a:ea typeface="Times New Roman" panose="02020603050405020304" pitchFamily="18" charset="0"/>
                <a:cs typeface="Times New Roman" panose="02020603050405020304" pitchFamily="18" charset="0"/>
              </a:rPr>
            </a:br>
            <a:r>
              <a:rPr lang="en-US" sz="4000" dirty="0">
                <a:solidFill>
                  <a:srgbClr val="1B1B1B"/>
                </a:solidFill>
                <a:latin typeface="Times New Roman" panose="02020603050405020304" pitchFamily="18" charset="0"/>
                <a:ea typeface="Times New Roman" panose="02020603050405020304" pitchFamily="18" charset="0"/>
                <a:cs typeface="Times New Roman" panose="02020603050405020304" pitchFamily="18" charset="0"/>
              </a:rPr>
              <a:t>CASE STUDY ON </a:t>
            </a:r>
            <a:br>
              <a:rPr lang="en-US" sz="4000" dirty="0">
                <a:solidFill>
                  <a:srgbClr val="1B1B1B"/>
                </a:solidFill>
                <a:latin typeface="Times New Roman" panose="02020603050405020304" pitchFamily="18" charset="0"/>
                <a:ea typeface="Times New Roman" panose="02020603050405020304" pitchFamily="18" charset="0"/>
                <a:cs typeface="Times New Roman" panose="02020603050405020304" pitchFamily="18" charset="0"/>
              </a:rPr>
            </a:br>
            <a:r>
              <a:rPr lang="en-US" sz="4000" dirty="0">
                <a:solidFill>
                  <a:srgbClr val="1B1B1B"/>
                </a:solidFill>
                <a:latin typeface="Times New Roman" panose="02020603050405020304" pitchFamily="18" charset="0"/>
                <a:ea typeface="Times New Roman" panose="02020603050405020304" pitchFamily="18" charset="0"/>
                <a:cs typeface="Times New Roman" panose="02020603050405020304" pitchFamily="18" charset="0"/>
              </a:rPr>
              <a:t>INEQUALITY IN THE </a:t>
            </a:r>
            <a:br>
              <a:rPr lang="en-US" sz="4000" dirty="0">
                <a:solidFill>
                  <a:srgbClr val="1B1B1B"/>
                </a:solidFill>
                <a:latin typeface="Times New Roman" panose="02020603050405020304" pitchFamily="18" charset="0"/>
                <a:ea typeface="Times New Roman" panose="02020603050405020304" pitchFamily="18" charset="0"/>
                <a:cs typeface="Times New Roman" panose="02020603050405020304" pitchFamily="18" charset="0"/>
              </a:rPr>
            </a:br>
            <a:r>
              <a:rPr lang="en-US" sz="4000" dirty="0">
                <a:solidFill>
                  <a:srgbClr val="1B1B1B"/>
                </a:solidFill>
                <a:latin typeface="Times New Roman" panose="02020603050405020304" pitchFamily="18" charset="0"/>
                <a:ea typeface="Times New Roman" panose="02020603050405020304" pitchFamily="18" charset="0"/>
                <a:cs typeface="Times New Roman" panose="02020603050405020304" pitchFamily="18" charset="0"/>
              </a:rPr>
              <a:t>NATIONAL FOOTBALL LEAGUE</a:t>
            </a:r>
            <a:endParaRPr lang="en-US" sz="4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Subtitle 2"/>
          <p:cNvSpPr>
            <a:spLocks noGrp="1"/>
          </p:cNvSpPr>
          <p:nvPr>
            <p:ph type="subTitle" idx="1"/>
          </p:nvPr>
        </p:nvSpPr>
        <p:spPr>
          <a:xfrm>
            <a:off x="1524000" y="3602038"/>
            <a:ext cx="9974580" cy="2455862"/>
          </a:xfrm>
        </p:spPr>
        <p:txBody>
          <a:bodyPr>
            <a:normAutofit/>
          </a:bodyPr>
          <a:lstStyle/>
          <a:p>
            <a:pPr algn="ctr">
              <a:lnSpc>
                <a:spcPct val="200000"/>
              </a:lnSpc>
              <a:spcBef>
                <a:spcPts val="0"/>
              </a:spcBef>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Student Name</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Bef>
                <a:spcPts val="0"/>
              </a:spcBef>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Institution Affiliations</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Bef>
                <a:spcPts val="0"/>
              </a:spcBef>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Date</a:t>
            </a:r>
            <a:endPar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0465" y="903298"/>
            <a:ext cx="1777971" cy="2448201"/>
          </a:xfrm>
          <a:prstGeom prst="rect">
            <a:avLst/>
          </a:prstGeom>
        </p:spPr>
      </p:pic>
    </p:spTree>
    <p:extLst>
      <p:ext uri="{BB962C8B-B14F-4D97-AF65-F5344CB8AC3E}">
        <p14:creationId xmlns:p14="http://schemas.microsoft.com/office/powerpoint/2010/main" val="2626817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45474"/>
            <a:ext cx="10018713" cy="1253836"/>
          </a:xfrm>
        </p:spPr>
        <p:txBody>
          <a:bodyPr/>
          <a:lstStyle/>
          <a:p>
            <a:pPr indent="457200">
              <a:lnSpc>
                <a:spcPct val="107000"/>
              </a:lnSpc>
              <a:spcBef>
                <a:spcPts val="0"/>
              </a:spcBef>
            </a:pPr>
            <a:r>
              <a:rPr lang="en-US" b="1">
                <a:latin typeface="Times New Roman" panose="02020603050405020304" pitchFamily="18" charset="0"/>
                <a:ea typeface="Calibri" panose="020F0502020204030204" pitchFamily="34" charset="0"/>
                <a:cs typeface="Times New Roman" panose="02020603050405020304" pitchFamily="18" charset="0"/>
              </a:rPr>
              <a:t>Inequality </a:t>
            </a:r>
            <a:r>
              <a:rPr lang="en-US" b="1" dirty="0">
                <a:latin typeface="Times New Roman" panose="02020603050405020304" pitchFamily="18" charset="0"/>
                <a:ea typeface="Calibri" panose="020F0502020204030204" pitchFamily="34" charset="0"/>
                <a:cs typeface="Times New Roman" panose="02020603050405020304" pitchFamily="18" charset="0"/>
              </a:rPr>
              <a:t>in the National Football League</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484310" y="1136073"/>
            <a:ext cx="10402890" cy="5721927"/>
          </a:xfrm>
        </p:spPr>
        <p:txBody>
          <a:bodyPr>
            <a:normAutofit/>
          </a:bodyPr>
          <a:lstStyle/>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rPr>
              <a:t>Inequality refers to the state of an imbalance in size, circumstances, or extent of an event. </a:t>
            </a:r>
          </a:p>
          <a:p>
            <a:pPr marL="0" marR="0" indent="0">
              <a:lnSpc>
                <a:spcPct val="107000"/>
              </a:lnSpc>
              <a:spcBef>
                <a:spcPts val="0"/>
              </a:spcBef>
              <a:spcAft>
                <a:spcPts val="0"/>
              </a:spcAft>
              <a:buNone/>
            </a:pPr>
            <a:endParaRPr lang="en-US" dirty="0">
              <a:latin typeface="Times New Roman" panose="02020603050405020304" pitchFamily="18" charset="0"/>
              <a:ea typeface="Calibri" panose="020F0502020204030204" pitchFamily="34" charset="0"/>
            </a:endParaRPr>
          </a:p>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rPr>
              <a:t>Inequalities manifest in various forms, such as differences in economic status, color and racial disparities, ethnicity, and religious beliefs. </a:t>
            </a:r>
          </a:p>
          <a:p>
            <a:pPr marL="0" marR="0" indent="0">
              <a:lnSpc>
                <a:spcPct val="107000"/>
              </a:lnSpc>
              <a:spcBef>
                <a:spcPts val="0"/>
              </a:spcBef>
              <a:spcAft>
                <a:spcPts val="0"/>
              </a:spcAft>
              <a:buNone/>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70% of over 1600 players are of African American origin under the management of 29 whites out of 32 managers in the NFL. </a:t>
            </a:r>
          </a:p>
          <a:p>
            <a:pPr marL="0" marR="0" indent="0">
              <a:lnSpc>
                <a:spcPct val="107000"/>
              </a:lnSpc>
              <a:spcBef>
                <a:spcPts val="0"/>
              </a:spcBef>
              <a:spcAft>
                <a:spcPts val="0"/>
              </a:spcAft>
              <a:buNone/>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The predominantly wealthy white elites are the beneficiaries of the people of color's field performance. </a:t>
            </a:r>
          </a:p>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																	Robinson (2019)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5954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56309"/>
            <a:ext cx="10018713" cy="1420091"/>
          </a:xfrm>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Causes of Inequality in the NFL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1484310" y="1385455"/>
            <a:ext cx="10018713" cy="4405745"/>
          </a:xfrm>
        </p:spPr>
        <p:txBody>
          <a:bodyPr/>
          <a:lstStyle/>
          <a:p>
            <a:r>
              <a:rPr lang="en-US" dirty="0">
                <a:latin typeface="Times New Roman" panose="02020603050405020304" pitchFamily="18" charset="0"/>
                <a:ea typeface="Calibri" panose="020F0502020204030204" pitchFamily="34" charset="0"/>
              </a:rPr>
              <a:t>The leading causes of these inequalities are salaries and wages, racial differences, and adverse gender stereotypes</a:t>
            </a:r>
          </a:p>
          <a:p>
            <a:r>
              <a:rPr lang="en-US" dirty="0">
                <a:latin typeface="Times New Roman" panose="02020603050405020304" pitchFamily="18" charset="0"/>
                <a:ea typeface="Calibri" panose="020F0502020204030204" pitchFamily="34" charset="0"/>
                <a:cs typeface="Times New Roman" panose="02020603050405020304" pitchFamily="18" charset="0"/>
              </a:rPr>
              <a:t>NFL has very few women in the management sector.</a:t>
            </a:r>
          </a:p>
          <a:p>
            <a:r>
              <a:rPr lang="en-US" dirty="0">
                <a:latin typeface="Times New Roman" panose="02020603050405020304" pitchFamily="18" charset="0"/>
                <a:ea typeface="Calibri" panose="020F0502020204030204" pitchFamily="34" charset="0"/>
                <a:cs typeface="Times New Roman" panose="02020603050405020304" pitchFamily="18" charset="0"/>
              </a:rPr>
              <a:t>None are of African American origins </a:t>
            </a:r>
          </a:p>
          <a:p>
            <a:r>
              <a:rPr lang="en-US" dirty="0">
                <a:latin typeface="Times New Roman" panose="02020603050405020304" pitchFamily="18" charset="0"/>
                <a:ea typeface="Calibri" panose="020F0502020204030204" pitchFamily="34" charset="0"/>
                <a:cs typeface="Times New Roman" panose="02020603050405020304" pitchFamily="18" charset="0"/>
              </a:rPr>
              <a:t>The women are not given priority even though they form a larger percentage of the fans.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latin typeface="Times New Roman" panose="02020603050405020304" pitchFamily="18" charset="0"/>
                <a:ea typeface="Calibri" panose="020F0502020204030204" pitchFamily="34" charset="0"/>
                <a:cs typeface="Times New Roman" panose="02020603050405020304" pitchFamily="18" charset="0"/>
              </a:rPr>
              <a:t>																Bloom (2019). </a:t>
            </a:r>
            <a:endParaRPr lang="en-US" dirty="0"/>
          </a:p>
        </p:txBody>
      </p:sp>
    </p:spTree>
    <p:extLst>
      <p:ext uri="{BB962C8B-B14F-4D97-AF65-F5344CB8AC3E}">
        <p14:creationId xmlns:p14="http://schemas.microsoft.com/office/powerpoint/2010/main" val="3613912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28601"/>
            <a:ext cx="10018713" cy="1198418"/>
          </a:xfrm>
        </p:spPr>
        <p:txBody>
          <a:bodyPr/>
          <a:lstStyle/>
          <a:p>
            <a:pPr marL="0" marR="0" indent="457200">
              <a:lnSpc>
                <a:spcPct val="107000"/>
              </a:lnSpc>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Effects of Inequality</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1484310" y="1427019"/>
            <a:ext cx="10018713" cy="5070763"/>
          </a:xfrm>
        </p:spPr>
        <p:txBody>
          <a:bodyPr>
            <a:normAutofit/>
          </a:bodyPr>
          <a:lstStyle/>
          <a:p>
            <a:pPr marL="0" marR="0" indent="45720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Players lose morale of playing due to discriminations in terms of age, gender, ethnicity, race, religion, or wealth. </a:t>
            </a:r>
          </a:p>
          <a:p>
            <a:pPr marL="0" marR="0" indent="0">
              <a:lnSpc>
                <a:spcPct val="107000"/>
              </a:lnSpc>
              <a:spcBef>
                <a:spcPts val="0"/>
              </a:spcBef>
              <a:spcAft>
                <a:spcPts val="0"/>
              </a:spcAft>
              <a:buNone/>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Being the most viewed sport in America, inequalities have severe repercussions on the general society. For instance, the death of the NFL player Gorge Floyd on racial discrimination, inequality, and police brutality led to a revolt in the entire country. </a:t>
            </a:r>
          </a:p>
          <a:p>
            <a:pPr marL="0" marR="0" indent="0">
              <a:lnSpc>
                <a:spcPct val="107000"/>
              </a:lnSpc>
              <a:spcBef>
                <a:spcPts val="0"/>
              </a:spcBef>
              <a:spcAft>
                <a:spcPts val="0"/>
              </a:spcAft>
              <a:buNone/>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This single incident had an impact on the 2020American presidential election results. </a:t>
            </a:r>
          </a:p>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										Watanabe et al., 2020</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3014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59328"/>
            <a:ext cx="10018713" cy="1489363"/>
          </a:xfrm>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Case Examined</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1484310" y="1233055"/>
            <a:ext cx="10018713" cy="5334000"/>
          </a:xfrm>
        </p:spPr>
        <p:txBody>
          <a:bodyPr>
            <a:norm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The case by Robert </a:t>
            </a:r>
            <a:r>
              <a:rPr lang="en-US" dirty="0" err="1">
                <a:latin typeface="Times New Roman" panose="02020603050405020304" pitchFamily="18" charset="0"/>
                <a:ea typeface="Calibri" panose="020F0502020204030204" pitchFamily="34" charset="0"/>
                <a:cs typeface="Times New Roman" panose="02020603050405020304" pitchFamily="18" charset="0"/>
              </a:rPr>
              <a:t>Klemko</a:t>
            </a:r>
            <a:r>
              <a:rPr lang="en-US" dirty="0">
                <a:latin typeface="Times New Roman" panose="02020603050405020304" pitchFamily="18" charset="0"/>
                <a:ea typeface="Calibri" panose="020F0502020204030204" pitchFamily="34" charset="0"/>
                <a:cs typeface="Times New Roman" panose="02020603050405020304" pitchFamily="18" charset="0"/>
              </a:rPr>
              <a:t> of The Washington Post Magazine on ‘NFL GMs on racial inequality’ was examined. </a:t>
            </a:r>
          </a:p>
          <a:p>
            <a:r>
              <a:rPr lang="en-US" dirty="0">
                <a:latin typeface="Times New Roman" panose="02020603050405020304" pitchFamily="18" charset="0"/>
                <a:ea typeface="Calibri" panose="020F0502020204030204" pitchFamily="34" charset="0"/>
                <a:cs typeface="Times New Roman" panose="02020603050405020304" pitchFamily="18" charset="0"/>
              </a:rPr>
              <a:t>In his case, he talks about the path of footballers such as Colin </a:t>
            </a:r>
            <a:r>
              <a:rPr lang="en-US" dirty="0" err="1">
                <a:latin typeface="Times New Roman" panose="02020603050405020304" pitchFamily="18" charset="0"/>
                <a:ea typeface="Calibri" panose="020F0502020204030204" pitchFamily="34" charset="0"/>
                <a:cs typeface="Times New Roman" panose="02020603050405020304" pitchFamily="18" charset="0"/>
              </a:rPr>
              <a:t>Kaepernick</a:t>
            </a:r>
            <a:r>
              <a:rPr lang="en-US" dirty="0">
                <a:latin typeface="Times New Roman" panose="02020603050405020304" pitchFamily="18" charset="0"/>
                <a:ea typeface="Calibri" panose="020F0502020204030204" pitchFamily="34" charset="0"/>
                <a:cs typeface="Times New Roman" panose="02020603050405020304" pitchFamily="18" charset="0"/>
              </a:rPr>
              <a:t> and Gorge Floyd toward the glory of American football. </a:t>
            </a:r>
          </a:p>
          <a:p>
            <a:r>
              <a:rPr lang="en-US" dirty="0">
                <a:latin typeface="Times New Roman" panose="02020603050405020304" pitchFamily="18" charset="0"/>
                <a:ea typeface="Calibri" panose="020F0502020204030204" pitchFamily="34" charset="0"/>
                <a:cs typeface="Times New Roman" panose="02020603050405020304" pitchFamily="18" charset="0"/>
              </a:rPr>
              <a:t>He examined the case of Floyd's death under the custody of police and concluded that racism is the leading dividing cause of the Americans. </a:t>
            </a:r>
          </a:p>
          <a:p>
            <a:r>
              <a:rPr lang="en-US" dirty="0">
                <a:latin typeface="Times New Roman" panose="02020603050405020304" pitchFamily="18" charset="0"/>
                <a:ea typeface="Calibri" panose="020F0502020204030204" pitchFamily="34" charset="0"/>
                <a:cs typeface="Times New Roman" panose="02020603050405020304" pitchFamily="18" charset="0"/>
              </a:rPr>
              <a:t>The racial discrimination of the African Americans and women in the National Football League is a significant setback in the league's prosperity and very disappointing at this age and era </a:t>
            </a:r>
          </a:p>
          <a:p>
            <a:pPr marL="0" indent="0">
              <a:buNone/>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Klemko</a:t>
            </a:r>
            <a:r>
              <a:rPr lang="en-US" dirty="0">
                <a:latin typeface="Times New Roman" panose="02020603050405020304" pitchFamily="18" charset="0"/>
                <a:ea typeface="Calibri" panose="020F0502020204030204" pitchFamily="34" charset="0"/>
                <a:cs typeface="Times New Roman" panose="02020603050405020304" pitchFamily="18" charset="0"/>
              </a:rPr>
              <a:t> (2020)</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14214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17764"/>
            <a:ext cx="10018713" cy="1170709"/>
          </a:xfrm>
        </p:spPr>
        <p:txBody>
          <a:bodyPr>
            <a:normAutofit fontScale="90000"/>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Importance of the study</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1814946" y="1551710"/>
            <a:ext cx="9060872" cy="3713018"/>
          </a:xfrm>
        </p:spPr>
        <p:txBody>
          <a:bodyPr>
            <a:norm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The case study provides eye-opening shreds of evidence in inequalities in the NFL that, may help get rid of inequalities among players. </a:t>
            </a:r>
          </a:p>
          <a:p>
            <a:r>
              <a:rPr lang="en-US" sz="2800" dirty="0">
                <a:latin typeface="Times New Roman" panose="02020603050405020304" pitchFamily="18" charset="0"/>
                <a:ea typeface="Calibri" panose="020F0502020204030204" pitchFamily="34" charset="0"/>
                <a:cs typeface="Times New Roman" panose="02020603050405020304" pitchFamily="18" charset="0"/>
              </a:rPr>
              <a:t>The case study has brought into the attention of players, coaches, fans, management, and other relevant players in the sports industry the impacts of inequality.</a:t>
            </a:r>
          </a:p>
          <a:p>
            <a:pPr marL="0" indent="0">
              <a:buNone/>
            </a:pPr>
            <a:endParaRPr lang="en-US" dirty="0"/>
          </a:p>
        </p:txBody>
      </p:sp>
    </p:spTree>
    <p:extLst>
      <p:ext uri="{BB962C8B-B14F-4D97-AF65-F5344CB8AC3E}">
        <p14:creationId xmlns:p14="http://schemas.microsoft.com/office/powerpoint/2010/main" val="1176301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857" y="214746"/>
            <a:ext cx="10018713" cy="1378527"/>
          </a:xfrm>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Solutions to these problems</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2123495" y="1274620"/>
            <a:ext cx="9017435" cy="4572000"/>
          </a:xfrm>
        </p:spPr>
        <p:txBody>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Offering the team members with the same policies and social responsibilities. </a:t>
            </a:r>
          </a:p>
          <a:p>
            <a:r>
              <a:rPr lang="en-US" sz="2800" dirty="0">
                <a:latin typeface="Times New Roman" panose="02020603050405020304" pitchFamily="18" charset="0"/>
                <a:ea typeface="Calibri" panose="020F0502020204030204" pitchFamily="34" charset="0"/>
                <a:cs typeface="Times New Roman" panose="02020603050405020304" pitchFamily="18" charset="0"/>
              </a:rPr>
              <a:t>Consider hiring women in top management positions. </a:t>
            </a:r>
          </a:p>
          <a:p>
            <a:r>
              <a:rPr lang="en-US" sz="2800" dirty="0">
                <a:latin typeface="Times New Roman" panose="02020603050405020304" pitchFamily="18" charset="0"/>
                <a:ea typeface="Calibri" panose="020F0502020204030204" pitchFamily="34" charset="0"/>
                <a:cs typeface="Times New Roman" panose="02020603050405020304" pitchFamily="18" charset="0"/>
              </a:rPr>
              <a:t>Showing respect and considerations for all players as equals for coaches, players, fans, and management. </a:t>
            </a:r>
          </a:p>
          <a:p>
            <a:r>
              <a:rPr lang="en-US" sz="2800" dirty="0">
                <a:latin typeface="Times New Roman" panose="02020603050405020304" pitchFamily="18" charset="0"/>
                <a:ea typeface="Calibri" panose="020F0502020204030204" pitchFamily="34" charset="0"/>
                <a:cs typeface="Times New Roman" panose="02020603050405020304" pitchFamily="18" charset="0"/>
              </a:rPr>
              <a:t>Players and coaches must control their emotions while both inside and outside the field.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84983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96982"/>
            <a:ext cx="10018713" cy="1302327"/>
          </a:xfrm>
        </p:spPr>
        <p:txBody>
          <a:bodyPr>
            <a:normAutofit fontScale="90000"/>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References</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1066800" y="997527"/>
            <a:ext cx="10806545" cy="5735781"/>
          </a:xfrm>
        </p:spPr>
        <p:txBody>
          <a:bodyPr>
            <a:normAutofit fontScale="85000" lnSpcReduction="10000"/>
          </a:bodyPr>
          <a:lstStyle/>
          <a:p>
            <a:pPr marL="457200" marR="0" indent="-45720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Bloom, H. (September 18, 2014). NFL Must do more for Gender Equality despite Bringing Several Women into Performance. Accessed November 12, 2020, online at </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https://www.sportingnews.com/us/nfl/news/nfl-roger-goodell-racial-gender-report-card-lisa-friel-jane-randel-rita-smith-cynthia-hogan-ray-rice-greg-hardy/23ilw4cmz1i81rldctts8d3vh</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err="1">
                <a:latin typeface="Times New Roman" panose="02020603050405020304" pitchFamily="18" charset="0"/>
                <a:ea typeface="Calibri" panose="020F0502020204030204" pitchFamily="34" charset="0"/>
                <a:cs typeface="Times New Roman" panose="02020603050405020304" pitchFamily="18" charset="0"/>
              </a:rPr>
              <a:t>Klemko</a:t>
            </a:r>
            <a:r>
              <a:rPr lang="en-US" dirty="0">
                <a:latin typeface="Times New Roman" panose="02020603050405020304" pitchFamily="18" charset="0"/>
                <a:ea typeface="Calibri" panose="020F0502020204030204" pitchFamily="34" charset="0"/>
                <a:cs typeface="Times New Roman" panose="02020603050405020304" pitchFamily="18" charset="0"/>
              </a:rPr>
              <a:t>, R. (June 22, 2020). NFL GMs on Racial Inequality, Colin </a:t>
            </a:r>
            <a:r>
              <a:rPr lang="en-US" dirty="0" err="1">
                <a:latin typeface="Times New Roman" panose="02020603050405020304" pitchFamily="18" charset="0"/>
                <a:ea typeface="Calibri" panose="020F0502020204030204" pitchFamily="34" charset="0"/>
                <a:cs typeface="Times New Roman" panose="02020603050405020304" pitchFamily="18" charset="0"/>
              </a:rPr>
              <a:t>Kaepernick</a:t>
            </a:r>
            <a:r>
              <a:rPr lang="en-US" dirty="0">
                <a:latin typeface="Times New Roman" panose="02020603050405020304" pitchFamily="18" charset="0"/>
                <a:ea typeface="Calibri" panose="020F0502020204030204" pitchFamily="34" charset="0"/>
                <a:cs typeface="Times New Roman" panose="02020603050405020304" pitchFamily="18" charset="0"/>
              </a:rPr>
              <a:t> and Football’s path forward; ‘</a:t>
            </a:r>
            <a:r>
              <a:rPr lang="en-US" i="1" dirty="0">
                <a:latin typeface="Times New Roman" panose="02020603050405020304" pitchFamily="18" charset="0"/>
                <a:ea typeface="Calibri" panose="020F0502020204030204" pitchFamily="34" charset="0"/>
                <a:cs typeface="Times New Roman" panose="02020603050405020304" pitchFamily="18" charset="0"/>
              </a:rPr>
              <a:t>We Can Do Better.</a:t>
            </a:r>
            <a:r>
              <a:rPr lang="en-US" dirty="0">
                <a:latin typeface="Times New Roman" panose="02020603050405020304" pitchFamily="18" charset="0"/>
                <a:ea typeface="Calibri" panose="020F0502020204030204" pitchFamily="34" charset="0"/>
                <a:cs typeface="Times New Roman" panose="02020603050405020304" pitchFamily="18" charset="0"/>
              </a:rPr>
              <a:t>' Accessed [Washington Post] November 12, 2020, online at </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3"/>
              </a:rPr>
              <a:t>https://www.washingtonpost.com/sports/2020/06/22/nfl-gms-colin-kaepernick-racial-inequality-footballs-path-forward/</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Perry, J.M. (October 20, 2009). Rising Income Inequality and the NFL. Accessed [</a:t>
            </a:r>
            <a:r>
              <a:rPr lang="en-US" dirty="0" err="1">
                <a:latin typeface="Times New Roman" panose="02020603050405020304" pitchFamily="18" charset="0"/>
                <a:ea typeface="Calibri" panose="020F0502020204030204" pitchFamily="34" charset="0"/>
                <a:cs typeface="Times New Roman" panose="02020603050405020304" pitchFamily="18" charset="0"/>
              </a:rPr>
              <a:t>AEIdeas</a:t>
            </a:r>
            <a:r>
              <a:rPr lang="en-US" dirty="0">
                <a:latin typeface="Times New Roman" panose="02020603050405020304" pitchFamily="18" charset="0"/>
                <a:ea typeface="Calibri" panose="020F0502020204030204" pitchFamily="34" charset="0"/>
                <a:cs typeface="Times New Roman" panose="02020603050405020304" pitchFamily="18" charset="0"/>
              </a:rPr>
              <a:t>] November 12, 2020, online at </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https://www.aei.org/economics/rising-income-inequality-and-the-nfl/</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Robinson, M. (August 16, 2019). The Institutional Inequality of the NFL. Accessed [Sideline] November 12, 2020, online at </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5"/>
              </a:rPr>
              <a:t>https://thesidelineobserver.com/2019/08/16/the-institutional-inequality-of-the-nfl/</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Watanabe, N. M., &amp; Cunningham, G. B. (2020). The impact of race relations on NFL attendance: An econometric analysis. </a:t>
            </a:r>
            <a:r>
              <a:rPr lang="en-US" i="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Plus one</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15</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(1), e0226938. Accessed [online] at </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6"/>
              </a:rPr>
              <a:t>https://journals.plos.org/plosone/article?id=10.1371/journal.pone.0226938</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201218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38</TotalTime>
  <Words>1574</Words>
  <Application>Microsoft Office PowerPoint</Application>
  <PresentationFormat>Widescreen</PresentationFormat>
  <Paragraphs>61</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Corbel</vt:lpstr>
      <vt:lpstr>Times New Roman</vt:lpstr>
      <vt:lpstr>Parallax</vt:lpstr>
      <vt:lpstr> CASE STUDY ON  INEQUALITY IN THE  NATIONAL FOOTBALL LEAGUE</vt:lpstr>
      <vt:lpstr>Inequality in the National Football League</vt:lpstr>
      <vt:lpstr>Causes of Inequality in the NFL  </vt:lpstr>
      <vt:lpstr>Effects of Inequality</vt:lpstr>
      <vt:lpstr>Case Examined </vt:lpstr>
      <vt:lpstr>Importance of the study </vt:lpstr>
      <vt:lpstr>Solutions to these problems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Sports Ethics  Case Study on the NFL</dc:title>
  <dc:creator>PC</dc:creator>
  <cp:lastModifiedBy>user</cp:lastModifiedBy>
  <cp:revision>14</cp:revision>
  <dcterms:created xsi:type="dcterms:W3CDTF">2020-11-13T16:29:19Z</dcterms:created>
  <dcterms:modified xsi:type="dcterms:W3CDTF">2020-11-14T15:29:06Z</dcterms:modified>
</cp:coreProperties>
</file>